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hyperlink" Target="mailto:meic86200b@pec.istruzione.it" TargetMode="External"/><Relationship Id="rId5" Type="http://schemas.openxmlformats.org/officeDocument/2006/relationships/image" Target="../media/image1.png"/><Relationship Id="rId10" Type="http://schemas.openxmlformats.org/officeDocument/2006/relationships/hyperlink" Target="mailto:meic86200b@istruzione.it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02C94-6C27-4CA5-83A7-61ACBB479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472" y="3059443"/>
            <a:ext cx="9143549" cy="2262781"/>
          </a:xfrm>
        </p:spPr>
        <p:txBody>
          <a:bodyPr/>
          <a:lstStyle/>
          <a:p>
            <a:r>
              <a:rPr lang="it-IT" b="1" dirty="0"/>
              <a:t>Primo incontro Commissione Tecnica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2EC35D-9480-4AEC-AA08-2734E93ED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780" y="5508593"/>
            <a:ext cx="8915399" cy="1126283"/>
          </a:xfrm>
        </p:spPr>
        <p:txBody>
          <a:bodyPr>
            <a:normAutofit/>
          </a:bodyPr>
          <a:lstStyle/>
          <a:p>
            <a:r>
              <a:rPr lang="it-IT" sz="3200" b="1" dirty="0"/>
              <a:t>RIFLESSIONI</a:t>
            </a:r>
            <a:r>
              <a:rPr lang="it-IT" sz="3200" dirty="0"/>
              <a:t> </a:t>
            </a:r>
            <a:r>
              <a:rPr lang="it-IT" sz="3200" b="1" i="1" dirty="0">
                <a:solidFill>
                  <a:srgbClr val="C00000"/>
                </a:solidFill>
              </a:rPr>
              <a:t>GUIDA</a:t>
            </a:r>
            <a:r>
              <a:rPr lang="it-IT" sz="3200" dirty="0"/>
              <a:t> </a:t>
            </a:r>
          </a:p>
        </p:txBody>
      </p:sp>
      <p:pic>
        <p:nvPicPr>
          <p:cNvPr id="2058" name="image1.png" descr="Copia di LOGO LEOPARDI">
            <a:extLst>
              <a:ext uri="{FF2B5EF4-FFF2-40B4-BE49-F238E27FC236}">
                <a16:creationId xmlns:a16="http://schemas.microsoft.com/office/drawing/2014/main" id="{9C557D1A-41C3-48A7-8C88-CED9A40E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7" y="173080"/>
            <a:ext cx="5810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66B544E-E492-4453-8351-4DCF15084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10953"/>
              </p:ext>
            </p:extLst>
          </p:nvPr>
        </p:nvGraphicFramePr>
        <p:xfrm>
          <a:off x="5580773" y="1336424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icture" r:id="rId4" imgW="602625" imgH="602631" progId="Word.Picture.8">
                  <p:embed/>
                </p:oleObj>
              </mc:Choice>
              <mc:Fallback>
                <p:oleObj name="Picture" r:id="rId4" imgW="602625" imgH="602631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773" y="1336424"/>
                        <a:ext cx="52387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B213460-1BD4-4CEA-9A9A-7280553FB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79958"/>
              </p:ext>
            </p:extLst>
          </p:nvPr>
        </p:nvGraphicFramePr>
        <p:xfrm>
          <a:off x="8178800" y="346257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6" imgW="646771" imgH="735980" progId="Imaging.Document">
                  <p:embed/>
                </p:oleObj>
              </mc:Choice>
              <mc:Fallback>
                <p:oleObj r:id="rId6" imgW="646771" imgH="735980" progId="Imaging.Document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346257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52C31BD-74A0-4BB6-8521-45BA19267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64741"/>
              </p:ext>
            </p:extLst>
          </p:nvPr>
        </p:nvGraphicFramePr>
        <p:xfrm>
          <a:off x="5449887" y="309813"/>
          <a:ext cx="646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8" imgW="961949" imgH="475488" progId="Imaging.Document">
                  <p:embed/>
                </p:oleObj>
              </mc:Choice>
              <mc:Fallback>
                <p:oleObj r:id="rId8" imgW="961949" imgH="475488" progId="Imaging.Documen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7" y="309813"/>
                        <a:ext cx="64611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1F9E37C-F53B-4FCF-846A-3BEB315BE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40510AA-3CA9-403A-A56E-7061DA1EAF54}"/>
              </a:ext>
            </a:extLst>
          </p:cNvPr>
          <p:cNvSpPr txBox="1"/>
          <p:nvPr/>
        </p:nvSpPr>
        <p:spPr>
          <a:xfrm>
            <a:off x="177422" y="1896674"/>
            <a:ext cx="1169613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ctr">
              <a:spcBef>
                <a:spcPts val="2400"/>
              </a:spcBef>
              <a:spcAft>
                <a:spcPts val="600"/>
              </a:spcAft>
            </a:pPr>
            <a:r>
              <a:rPr lang="it-IT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 ISTITUTO COMPRENSIVO “G. LEOPARDI”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Piazza Stella Maris Rione Minissale 98125 MESSINA</a:t>
            </a:r>
            <a:r>
              <a:rPr lang="it-IT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Tel.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/Fax 0903697129</a:t>
            </a: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it-IT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Cod.fiscale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80006720835 - </a:t>
            </a:r>
            <a:r>
              <a:rPr lang="it-IT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Cod.meccanografico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MEIC86200B</a:t>
            </a:r>
          </a:p>
          <a:p>
            <a:pPr marL="43180" algn="ctr"/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E-mail:  </a:t>
            </a:r>
            <a:r>
              <a:rPr lang="it-IT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meic86200b@istruzione.it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it-IT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meic86200b@pec.istruzione.it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7A1E6B9C-B3F2-4CB6-BE4E-ED2D7F14FEAA}"/>
              </a:ext>
            </a:extLst>
          </p:cNvPr>
          <p:cNvSpPr/>
          <p:nvPr/>
        </p:nvSpPr>
        <p:spPr>
          <a:xfrm>
            <a:off x="6096000" y="5576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9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80DE2-F94B-4C3B-96E5-2AE74915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912" y="2909949"/>
            <a:ext cx="9689910" cy="146880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Qual è il nostro ruolo e </a:t>
            </a:r>
            <a:r>
              <a:rPr lang="it-IT" sz="2800" b="1" dirty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qual è </a:t>
            </a:r>
            <a:r>
              <a:rPr lang="it-IT" sz="28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significato </a:t>
            </a:r>
            <a:r>
              <a:rPr lang="it-IT" sz="2800" b="1" i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unico</a:t>
            </a:r>
            <a:r>
              <a:rPr lang="it-IT" sz="28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 nostro lavoro?</a:t>
            </a:r>
            <a:endParaRPr lang="it-IT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6FFD78-1CC4-47B8-BEE6-5A3FBF4D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864" y="4378749"/>
            <a:ext cx="8915399" cy="860400"/>
          </a:xfrm>
        </p:spPr>
        <p:txBody>
          <a:bodyPr>
            <a:noAutofit/>
          </a:bodyPr>
          <a:lstStyle/>
          <a:p>
            <a:pPr algn="ctr"/>
            <a:r>
              <a:rPr lang="it-IT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Bisogna che il nostro </a:t>
            </a:r>
            <a:r>
              <a:rPr lang="it-IT" sz="44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ruolo</a:t>
            </a:r>
            <a:r>
              <a:rPr lang="it-IT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sia d’</a:t>
            </a:r>
            <a:r>
              <a:rPr lang="it-IT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aiuto nell’esplicitare in chiave progettuale ed operativa le linee programmatiche del Collegio dei Docenti, secondo la sensibilità suggerita dall’Atto di Indirizzo consegnatoci</a:t>
            </a:r>
            <a:r>
              <a:rPr lang="it-IT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Esercitare un ruolo: un &amp;quot;lavoro&amp;quot; che in pochi conoscono - The Job Enquirer">
            <a:extLst>
              <a:ext uri="{FF2B5EF4-FFF2-40B4-BE49-F238E27FC236}">
                <a16:creationId xmlns:a16="http://schemas.microsoft.com/office/drawing/2014/main" id="{C0CF8435-8778-4324-8EC3-5AEC9262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9304"/>
            <a:ext cx="30956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5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AB7E50-3359-4D45-9563-3F063B37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tipo di valore dobbiamo salvaguardare?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D5820-E886-4F26-85DC-135CB2011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4503761"/>
            <a:ext cx="8915400" cy="1407461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alto </a:t>
            </a:r>
            <a:r>
              <a:rPr lang="it-IT" sz="36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</a:t>
            </a:r>
            <a:r>
              <a:rPr lang="it-IT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associativo, in modo da favorire la conoscenza di tutte le componenti dell’Istituto Comprensivo e</a:t>
            </a:r>
            <a:r>
              <a:rPr lang="it-IT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facilitare le relazioni e la collaborazione tra i docenti di ogni ordine e grado.</a:t>
            </a:r>
            <a:endParaRPr lang="it-IT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3074" name="Picture 2" descr="Come dare valore aggiunto ad un negozio dropshipping">
            <a:extLst>
              <a:ext uri="{FF2B5EF4-FFF2-40B4-BE49-F238E27FC236}">
                <a16:creationId xmlns:a16="http://schemas.microsoft.com/office/drawing/2014/main" id="{36143273-71A9-4026-99E8-9AE57CB6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89" y="173905"/>
            <a:ext cx="5162550" cy="34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C7CB1-8B85-4E17-A310-A1AEFB3E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 sono i nostri compiti prioritari?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47A33D-6470-46F6-800A-D99390E9E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4391526"/>
            <a:ext cx="8915400" cy="1519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nostri </a:t>
            </a:r>
            <a:r>
              <a:rPr lang="it-IT" sz="39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compiti</a:t>
            </a: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specifici sono primariamente: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individuare bisogni e problemi relativi al proprio settore;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analizzare strategie per affrontare/risolvere le problematiche emerse;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predisporre materiale;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presentare al Collegio eventuali proposte;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098" name="Picture 2" descr="Sementi">
            <a:extLst>
              <a:ext uri="{FF2B5EF4-FFF2-40B4-BE49-F238E27FC236}">
                <a16:creationId xmlns:a16="http://schemas.microsoft.com/office/drawing/2014/main" id="{4574404E-5419-4053-AEC1-65784FA4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43" y="217431"/>
            <a:ext cx="4858065" cy="3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DB132-4069-4A97-B4A1-28B5CB95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150887"/>
            <a:ext cx="8915400" cy="10123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è corretto che venga svolto il nostro lavoro?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744A3F-490F-4262-85B7-BCEFC696C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015005"/>
            <a:ext cx="8915400" cy="72962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9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14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corretto</a:t>
            </a:r>
            <a:r>
              <a:rPr lang="it-IT" sz="9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il nostro </a:t>
            </a:r>
            <a:r>
              <a:rPr lang="it-IT" sz="14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lavoro</a:t>
            </a:r>
            <a:r>
              <a:rPr lang="it-IT" sz="9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svolga con un ragionevole ed equilibrato «modus operandi» che tenga conto principalmente di:</a:t>
            </a:r>
            <a:endParaRPr lang="it-IT" sz="9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9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finalità – obiettivi – strategie d’intervento – risultati</a:t>
            </a:r>
            <a:endParaRPr lang="it-IT" sz="9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122" name="Picture 2" descr="Infografica sulle cinque grandi regole per il perfetto lavoro di squadra |  Compilatio">
            <a:extLst>
              <a:ext uri="{FF2B5EF4-FFF2-40B4-BE49-F238E27FC236}">
                <a16:creationId xmlns:a16="http://schemas.microsoft.com/office/drawing/2014/main" id="{40D59740-0EF2-4448-9892-0498C2A2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05" y="1359568"/>
            <a:ext cx="5316798" cy="27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8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84DEF5-080A-4490-99E6-AA3EFF9D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853" y="2466474"/>
            <a:ext cx="8915399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deve lavorare in armonia e collaborazione reciproca o sarebbe meglio che ognuno “</a:t>
            </a:r>
            <a:r>
              <a:rPr lang="it-IT" sz="2400" b="1" i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viaggi</a:t>
            </a:r>
            <a:r>
              <a:rPr lang="it-IT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liberamente e nella propria autonomia?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1C030D-D366-4343-B2C1-5C19666B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2990987"/>
          </a:xfrm>
        </p:spPr>
        <p:txBody>
          <a:bodyPr>
            <a:normAutofit fontScale="70000" lnSpcReduction="20000"/>
          </a:bodyPr>
          <a:lstStyle/>
          <a:p>
            <a:pPr indent="449580" algn="ctr">
              <a:lnSpc>
                <a:spcPct val="120000"/>
              </a:lnSpc>
              <a:spcAft>
                <a:spcPts val="800"/>
              </a:spcAft>
            </a:pP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Sarebbe bene che: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20000"/>
              </a:lnSpc>
              <a:spcAft>
                <a:spcPts val="800"/>
              </a:spcAft>
            </a:pP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si coordini e si progetti, si realizzi, si valuti e si documenti, ognuno liberamente nel proprio ambito e, dove è possibile, in armonia con tutti gli altri; 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si convochino, entro il limite della ragionevolezza gli incontri necessari al raggiungimento degli obiettivi, senza procedere con protocolli pressanti e inutilmente stressanti, nella consapevolezza che il lavoro si porta avanti in maniera più efficace se si lavora con serenità;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si verbalizzino gli incontri e registrino le presenze, in modo tale che ogni riunione di lavoro abbia la veste dell’ufficialità com’è giusto che sia.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6146" name="Picture 2" descr="TEAM WORK | Lavoro di Squadra | De Mari">
            <a:extLst>
              <a:ext uri="{FF2B5EF4-FFF2-40B4-BE49-F238E27FC236}">
                <a16:creationId xmlns:a16="http://schemas.microsoft.com/office/drawing/2014/main" id="{26CA181E-83C4-4189-97C3-3371E725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05" y="-12167"/>
            <a:ext cx="5217454" cy="24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1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5121F-3E7C-42C4-AF44-E17DE6AF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37" y="2058750"/>
            <a:ext cx="11073063" cy="146880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2B2B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è il ruolo dei colleghi che collaborano nel lavoro delle varie aree e funzioni?</a:t>
            </a:r>
            <a:b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F8E88F-8D14-42E0-9205-CE4F858FA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3015050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collaboratori</a:t>
            </a: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componenti dei vari gruppi di </a:t>
            </a:r>
            <a:r>
              <a:rPr lang="it-IT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lavoro svolgono i compiti</a:t>
            </a: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seguito suggeriti: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Partecipano attivamente alla progettazione, alla realizzazione, alla valutazione e alla redazione dei documenti degli ambiti per i quali sono stati coinvolti;</a:t>
            </a:r>
            <a:b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Presenziano agli incontri che vengono stabiliti portando in dote la loro esperienza e la loro competenza, ma soprattutto la loro buona volontà.</a:t>
            </a:r>
            <a:endParaRPr lang="it-IT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7170" name="Picture 2" descr="IL VERO CAPO - Green Progress">
            <a:extLst>
              <a:ext uri="{FF2B5EF4-FFF2-40B4-BE49-F238E27FC236}">
                <a16:creationId xmlns:a16="http://schemas.microsoft.com/office/drawing/2014/main" id="{9F89DA73-D5AA-44E5-82F3-088022D3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58" y="337359"/>
            <a:ext cx="4102767" cy="23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0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BE3A8-0950-4F78-B729-071F0CE2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349" y="5920888"/>
            <a:ext cx="8915399" cy="146880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NON DIMENTICHIAMO CHE PRIMA DI OGNI ALTRA COSA </a:t>
            </a:r>
            <a:r>
              <a:rPr lang="it-IT" sz="4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SIAMO DOCENTI ED EDUCATORI </a:t>
            </a:r>
            <a:br>
              <a:rPr lang="it-IT" sz="4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NON PROGETTISTI, </a:t>
            </a:r>
            <a:r>
              <a:rPr lang="it-IT" sz="44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</a:t>
            </a:r>
            <a:r>
              <a:rPr lang="it-IT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4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tanto meno </a:t>
            </a:r>
            <a:r>
              <a:rPr lang="it-IT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 O UOMINI DI AZIENDA…</a:t>
            </a:r>
            <a:r>
              <a:rPr lang="it-IT" sz="4400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perché</a:t>
            </a:r>
            <a:r>
              <a:rPr lang="it-IT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QUESTO ABBIAMO SCELTO DI FARE E NON CERTO ALTRO!</a:t>
            </a:r>
            <a:br>
              <a:rPr lang="it-IT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2368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488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Filo</vt:lpstr>
      <vt:lpstr>Imaging.Document</vt:lpstr>
      <vt:lpstr>Microsoft Word Picture</vt:lpstr>
      <vt:lpstr>Primo incontro Commissione Tecnica </vt:lpstr>
      <vt:lpstr>Qual è il nostro ruolo e qual è il significato unico del nostro lavoro?</vt:lpstr>
      <vt:lpstr>Che tipo di valore dobbiamo salvaguardare? </vt:lpstr>
      <vt:lpstr>Quali sono i nostri compiti prioritari? </vt:lpstr>
      <vt:lpstr>Come è corretto che venga svolto il nostro lavoro? </vt:lpstr>
      <vt:lpstr>Si deve lavorare in armonia e collaborazione reciproca o sarebbe meglio che ognuno “viaggi” liberamente e nella propria autonomia? </vt:lpstr>
      <vt:lpstr>Qual è il ruolo dei colleghi che collaborano nel lavoro delle varie aree e funzioni? </vt:lpstr>
      <vt:lpstr>MA NON DIMENTICHIAMO CHE PRIMA DI OGNI ALTRA COSA SIAMO DOCENTI ED EDUCATORI  E NON PROGETTISTI, Né tanto meno DONNE O UOMINI DI AZIENDA…perché QUESTO ABBIAMO SCELTO DI FARE E NON CERTO ALTRO!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 incontro Commissione Tecnica </dc:title>
  <dc:creator>User</dc:creator>
  <cp:lastModifiedBy>User</cp:lastModifiedBy>
  <cp:revision>10</cp:revision>
  <dcterms:created xsi:type="dcterms:W3CDTF">2021-10-12T14:02:35Z</dcterms:created>
  <dcterms:modified xsi:type="dcterms:W3CDTF">2021-10-12T14:46:37Z</dcterms:modified>
</cp:coreProperties>
</file>